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26.png"/><Relationship Id="rId16" Type="http://schemas.openxmlformats.org/officeDocument/2006/relationships/image" Target="../media/image125.png"/><Relationship Id="rId15" Type="http://schemas.openxmlformats.org/officeDocument/2006/relationships/image" Target="../media/image124.png"/><Relationship Id="rId14" Type="http://schemas.openxmlformats.org/officeDocument/2006/relationships/image" Target="../media/image123.png"/><Relationship Id="rId13" Type="http://schemas.openxmlformats.org/officeDocument/2006/relationships/image" Target="../media/image79.png"/><Relationship Id="rId12" Type="http://schemas.openxmlformats.org/officeDocument/2006/relationships/image" Target="../media/image122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4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3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17.png"/><Relationship Id="rId5" Type="http://schemas.openxmlformats.org/officeDocument/2006/relationships/image" Target="../media/image51.png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1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60.png"/><Relationship Id="rId15" Type="http://schemas.openxmlformats.org/officeDocument/2006/relationships/image" Target="../media/image59.png"/><Relationship Id="rId14" Type="http://schemas.openxmlformats.org/officeDocument/2006/relationships/image" Target="../media/image18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69.png"/><Relationship Id="rId6" Type="http://schemas.openxmlformats.org/officeDocument/2006/relationships/image" Target="../media/image7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02.png"/><Relationship Id="rId21" Type="http://schemas.openxmlformats.org/officeDocument/2006/relationships/image" Target="../media/image101.png"/><Relationship Id="rId20" Type="http://schemas.openxmlformats.org/officeDocument/2006/relationships/image" Target="../media/image100.png"/><Relationship Id="rId2" Type="http://schemas.openxmlformats.org/officeDocument/2006/relationships/image" Target="../media/image10.png"/><Relationship Id="rId19" Type="http://schemas.openxmlformats.org/officeDocument/2006/relationships/image" Target="../media/image99.png"/><Relationship Id="rId18" Type="http://schemas.openxmlformats.org/officeDocument/2006/relationships/image" Target="../media/image98.png"/><Relationship Id="rId17" Type="http://schemas.openxmlformats.org/officeDocument/2006/relationships/image" Target="../media/image97.png"/><Relationship Id="rId16" Type="http://schemas.openxmlformats.org/officeDocument/2006/relationships/image" Target="../media/image96.png"/><Relationship Id="rId15" Type="http://schemas.openxmlformats.org/officeDocument/2006/relationships/image" Target="../media/image95.png"/><Relationship Id="rId14" Type="http://schemas.openxmlformats.org/officeDocument/2006/relationships/image" Target="../media/image94.png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4.png"/><Relationship Id="rId4" Type="http://schemas.openxmlformats.org/officeDocument/2006/relationships/image" Target="../media/image104.png"/><Relationship Id="rId3" Type="http://schemas.openxmlformats.org/officeDocument/2006/relationships/image" Target="../media/image11.png"/><Relationship Id="rId2" Type="http://schemas.openxmlformats.org/officeDocument/2006/relationships/image" Target="../media/image64.pn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16.png"/><Relationship Id="rId16" Type="http://schemas.openxmlformats.org/officeDocument/2006/relationships/image" Target="../media/image115.png"/><Relationship Id="rId15" Type="http://schemas.openxmlformats.org/officeDocument/2006/relationships/image" Target="../media/image114.png"/><Relationship Id="rId14" Type="http://schemas.openxmlformats.org/officeDocument/2006/relationships/image" Target="../media/image113.png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500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0" y="4000500"/>
            <a:ext cx="142875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57500"/>
            <a:ext cx="2381250" cy="2381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12192000" cy="190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101" y="1943100"/>
            <a:ext cx="5715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951" y="4762500"/>
            <a:ext cx="7620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751" y="4762500"/>
            <a:ext cx="7620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396" y="6134100"/>
            <a:ext cx="3085207" cy="3429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24485" y="4324985"/>
            <a:ext cx="3182620" cy="124206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for (let i = 0; i &lt; library.length; i++) {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if (library[i].isEnabled) {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  contract.use(library[i]);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}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contract.deploy();</a:t>
            </a:r>
            <a:r>
              <a:rPr lang="en-US" sz="1050" kern="0" spc="6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endParaRPr lang="en-US" sz="1050" dirty="0"/>
          </a:p>
        </p:txBody>
      </p:sp>
      <p:sp>
        <p:nvSpPr>
          <p:cNvPr id="15" name="Text 1"/>
          <p:cNvSpPr/>
          <p:nvPr/>
        </p:nvSpPr>
        <p:spPr>
          <a:xfrm>
            <a:off x="1635279" y="2781300"/>
            <a:ext cx="8921294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kern="0" spc="-108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Solidity</a:t>
            </a:r>
            <a:r>
              <a:rPr lang="en-US" sz="5400" b="1" kern="0" spc="-108" dirty="0">
                <a:solidFill>
                  <a:srgbClr val="A855F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</a:t>
            </a:r>
            <a:r>
              <a:rPr lang="en-US" sz="5400" b="1" kern="0" spc="-108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</a:t>
            </a:r>
            <a:endParaRPr lang="en-US" sz="5400" dirty="0"/>
          </a:p>
        </p:txBody>
      </p:sp>
      <p:sp>
        <p:nvSpPr>
          <p:cNvPr id="16" name="Text 2"/>
          <p:cNvSpPr/>
          <p:nvPr/>
        </p:nvSpPr>
        <p:spPr>
          <a:xfrm>
            <a:off x="2378720" y="3695700"/>
            <a:ext cx="7434411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第6.2课：从入门到精通</a:t>
            </a:r>
            <a:endParaRPr lang="en-US" sz="2250" dirty="0"/>
          </a:p>
        </p:txBody>
      </p:sp>
      <p:sp>
        <p:nvSpPr>
          <p:cNvPr id="17" name="Text 3"/>
          <p:cNvSpPr/>
          <p:nvPr/>
        </p:nvSpPr>
        <p:spPr>
          <a:xfrm>
            <a:off x="4952851" y="4648200"/>
            <a:ext cx="2286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CN" altLang="en-US" sz="1500" dirty="0">
                <a:solidFill>
                  <a:schemeClr val="bg1"/>
                </a:solidFill>
              </a:rPr>
              <a:t>讲师【</a:t>
            </a:r>
            <a:r>
              <a:rPr lang="en-US" altLang="zh-CN" sz="1500" dirty="0">
                <a:solidFill>
                  <a:schemeClr val="bg1"/>
                </a:solidFill>
              </a:rPr>
              <a:t>layer</a:t>
            </a:r>
            <a:r>
              <a:rPr lang="zh-CN" altLang="en-US" sz="1500" dirty="0">
                <a:solidFill>
                  <a:schemeClr val="bg1"/>
                </a:solidFill>
              </a:rPr>
              <a:t>】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57400"/>
            <a:ext cx="68580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800600"/>
            <a:ext cx="10668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50" y="2351405"/>
            <a:ext cx="182880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99085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2781300"/>
            <a:ext cx="2438400" cy="133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35" y="1562100"/>
            <a:ext cx="25717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635" y="2502535"/>
            <a:ext cx="2505075" cy="160528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4991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" y="4881880"/>
            <a:ext cx="2477770" cy="133921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4320" y="287528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1750" y="4869815"/>
            <a:ext cx="2538730" cy="156654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0675" y="5125085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6090" y="4245610"/>
            <a:ext cx="4591050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7550" y="4431030"/>
            <a:ext cx="17145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2335" y="443611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88990" y="4431030"/>
            <a:ext cx="190500" cy="2667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课程总结</a:t>
            </a:r>
            <a:endParaRPr lang="en-US" sz="3600" dirty="0"/>
          </a:p>
        </p:txBody>
      </p:sp>
      <p:sp>
        <p:nvSpPr>
          <p:cNvPr id="28" name="Text 1"/>
          <p:cNvSpPr/>
          <p:nvPr/>
        </p:nvSpPr>
        <p:spPr>
          <a:xfrm>
            <a:off x="1316355" y="1550670"/>
            <a:ext cx="131673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本课程深入探讨了Solidity库合约的核心概念、用法及最佳实践，帮助您从入门到精通掌握库合约的使用。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4649470" y="3247390"/>
            <a:ext cx="1371600" cy="279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Solidity库合约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316355" y="2990850"/>
            <a:ext cx="16459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库合约定义与特性</a:t>
            </a:r>
            <a:endParaRPr lang="en-US" sz="1350" dirty="0"/>
          </a:p>
        </p:txBody>
      </p:sp>
      <p:sp>
        <p:nvSpPr>
          <p:cNvPr id="31" name="Text 4"/>
          <p:cNvSpPr/>
          <p:nvPr/>
        </p:nvSpPr>
        <p:spPr>
          <a:xfrm>
            <a:off x="944880" y="3352800"/>
            <a:ext cx="20574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库合约是无状态、可重用的代码模块，通过DELEGATECALL机制实现代码共享和Gas优化。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8192135" y="2834640"/>
            <a:ext cx="144875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for语法</a:t>
            </a:r>
            <a:endParaRPr lang="en-US" sz="1350" dirty="0"/>
          </a:p>
        </p:txBody>
      </p:sp>
      <p:sp>
        <p:nvSpPr>
          <p:cNvPr id="33" name="Text 6"/>
          <p:cNvSpPr/>
          <p:nvPr/>
        </p:nvSpPr>
        <p:spPr>
          <a:xfrm>
            <a:off x="7877810" y="3196590"/>
            <a:ext cx="20574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简化库函数调用方式，使库函数能像目标类型的成员函数一样被调用，提升代码可读性。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1287780" y="4943475"/>
            <a:ext cx="14401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内部库与外部库</a:t>
            </a:r>
            <a:endParaRPr lang="en-US" sz="1350" dirty="0"/>
          </a:p>
        </p:txBody>
      </p:sp>
      <p:sp>
        <p:nvSpPr>
          <p:cNvPr id="35" name="Text 8"/>
          <p:cNvSpPr/>
          <p:nvPr/>
        </p:nvSpPr>
        <p:spPr>
          <a:xfrm>
            <a:off x="944880" y="5305425"/>
            <a:ext cx="20574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内部库代码直接嵌入调用合约，Gas成本低；外部库独立部署，通过DELEGATECALL调用。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8235950" y="5125085"/>
            <a:ext cx="182433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OpenZeppelin库</a:t>
            </a:r>
            <a:endParaRPr lang="en-US" sz="1350" dirty="0"/>
          </a:p>
        </p:txBody>
      </p:sp>
      <p:sp>
        <p:nvSpPr>
          <p:cNvPr id="37" name="Text 10"/>
          <p:cNvSpPr/>
          <p:nvPr/>
        </p:nvSpPr>
        <p:spPr>
          <a:xfrm>
            <a:off x="7926070" y="5487035"/>
            <a:ext cx="20574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提供经过审计、安全可靠的智能合约组件，如SafeMath、Strings等，是开发者的重要工具。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3472180" y="443357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实际应用示例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4935855" y="4419600"/>
            <a:ext cx="7315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最佳实践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6106160" y="4433570"/>
            <a:ext cx="16459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常见错误与注意事项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57400"/>
            <a:ext cx="85725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800600"/>
            <a:ext cx="10668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05000"/>
            <a:ext cx="537210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213360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650" y="21336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105150"/>
            <a:ext cx="104775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905000"/>
            <a:ext cx="5372100" cy="1828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9450" y="21336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900" y="213360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2350" y="21336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3333750"/>
            <a:ext cx="104775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962400"/>
            <a:ext cx="5372100" cy="1828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419100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0" y="41910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1910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650" y="41910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391150"/>
            <a:ext cx="104775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962400"/>
            <a:ext cx="5372100" cy="1828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9450" y="4191000"/>
            <a:ext cx="1714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900" y="4191000"/>
            <a:ext cx="1714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2350" y="4191000"/>
            <a:ext cx="1714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5391150"/>
            <a:ext cx="104775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实践作业</a:t>
            </a:r>
            <a:endParaRPr lang="en-US" sz="3600" dirty="0"/>
          </a:p>
        </p:txBody>
      </p:sp>
      <p:sp>
        <p:nvSpPr>
          <p:cNvPr id="30" name="Text 1"/>
          <p:cNvSpPr/>
          <p:nvPr/>
        </p:nvSpPr>
        <p:spPr>
          <a:xfrm>
            <a:off x="609600" y="1371600"/>
            <a:ext cx="10972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通过以下实践任务巩固库合约的应用能力</a:t>
            </a:r>
            <a:endParaRPr lang="en-US" sz="1200" dirty="0"/>
          </a:p>
        </p:txBody>
      </p:sp>
      <p:sp>
        <p:nvSpPr>
          <p:cNvPr id="31" name="Text 2"/>
          <p:cNvSpPr/>
          <p:nvPr/>
        </p:nvSpPr>
        <p:spPr>
          <a:xfrm>
            <a:off x="838200" y="2133600"/>
            <a:ext cx="2286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创建一个自己的数学库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838200" y="2514600"/>
            <a:ext cx="49149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编写一个Solidity库合约，实现基本的数学运算，例如求平方根、求最大公约数等。确保所有函数都是纯函数（pure）。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061591" y="3105150"/>
            <a:ext cx="328058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提示：使用Newton-Raphson方法实现平方根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6438900" y="2133600"/>
            <a:ext cx="3597592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 using for 改写一个现有合约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6438900" y="2514600"/>
            <a:ext cx="491490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选择一个您熟悉的或课程中提供的简单合约（例如一个计数器合约），为其添加一个库，并使用 using for 语法将库函数附加到合约中的某个数据类型上。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662291" y="3333750"/>
            <a:ext cx="239029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提示：为uint类型添加数学运算库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838200" y="4191000"/>
            <a:ext cx="2971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实现一个管理地址白名单的库</a:t>
            </a:r>
            <a:endParaRPr lang="en-US" sz="1500" dirty="0"/>
          </a:p>
        </p:txBody>
      </p:sp>
      <p:sp>
        <p:nvSpPr>
          <p:cNvPr id="38" name="Text 9"/>
          <p:cNvSpPr/>
          <p:nvPr/>
        </p:nvSpPr>
        <p:spPr>
          <a:xfrm>
            <a:off x="838200" y="4572000"/>
            <a:ext cx="491490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设计一个库合约，用于管理一个地址白名单。该库应包含添加地址、移除地址、检查地址是否在白名单中等功能。考虑如何使其无状态，并通过 DELEGATECALL 被其他合约安全调用。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1061591" y="5391150"/>
            <a:ext cx="266961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提示：使用EnumerableSet数据结构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6438900" y="4191000"/>
            <a:ext cx="408443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研究并使用一个OpenZeppelin中的库</a:t>
            </a:r>
            <a:endParaRPr lang="en-US" sz="1500" dirty="0"/>
          </a:p>
        </p:txBody>
      </p:sp>
      <p:sp>
        <p:nvSpPr>
          <p:cNvPr id="41" name="Text 12"/>
          <p:cNvSpPr/>
          <p:nvPr/>
        </p:nvSpPr>
        <p:spPr>
          <a:xfrm>
            <a:off x="6438900" y="4572000"/>
            <a:ext cx="491490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挑选一个OpenZeppelin提供的库（例如 EnumerableSet 或 Address），阅读其文档，理解其功能和使用场景。然后，在一个新的合约中导入并使用该库，实现一个具体的功能。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6662291" y="5391150"/>
            <a:ext cx="23211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提示：探索Strings库的转换功能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57400"/>
            <a:ext cx="68580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800600"/>
            <a:ext cx="10668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3335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247900"/>
            <a:ext cx="8229600" cy="1409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2514600"/>
            <a:ext cx="200025" cy="2286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724400" y="609600"/>
            <a:ext cx="27432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谢谢观看</a:t>
            </a:r>
            <a:endParaRPr lang="en-US" sz="4500" dirty="0"/>
          </a:p>
        </p:txBody>
      </p:sp>
      <p:sp>
        <p:nvSpPr>
          <p:cNvPr id="18" name="Text 1"/>
          <p:cNvSpPr/>
          <p:nvPr/>
        </p:nvSpPr>
        <p:spPr>
          <a:xfrm>
            <a:off x="4724400" y="1524000"/>
            <a:ext cx="2743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希望本次课程对您有所帮助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2524125" y="2476500"/>
            <a:ext cx="7772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下期课程预告</a:t>
            </a:r>
            <a:endParaRPr lang="en-US" sz="1800" dirty="0"/>
          </a:p>
        </p:txBody>
      </p:sp>
      <p:sp>
        <p:nvSpPr>
          <p:cNvPr id="20" name="Text 3"/>
          <p:cNvSpPr/>
          <p:nvPr/>
        </p:nvSpPr>
        <p:spPr>
          <a:xfrm>
            <a:off x="2552700" y="2895600"/>
            <a:ext cx="7429500" cy="533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我们将深入探讨Solidity中的</a:t>
            </a:r>
            <a:r>
              <a:rPr lang="en-US" sz="15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事件（Events）和日志（Logs）</a:t>
            </a: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，帮助您更好地理解区块链数据结构和合约交互机制。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57400"/>
            <a:ext cx="68580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800600"/>
            <a:ext cx="10668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676400"/>
            <a:ext cx="53340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009775"/>
            <a:ext cx="2476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676400"/>
            <a:ext cx="53340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2009775"/>
            <a:ext cx="2476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971800"/>
            <a:ext cx="53340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305175"/>
            <a:ext cx="285750" cy="285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971800"/>
            <a:ext cx="53340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305175"/>
            <a:ext cx="285750" cy="285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267200"/>
            <a:ext cx="5334000" cy="1219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714875"/>
            <a:ext cx="247650" cy="2857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4267200"/>
            <a:ext cx="5334000" cy="1219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4714875"/>
            <a:ext cx="285750" cy="2857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课程大纲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1314450" y="1905000"/>
            <a:ext cx="381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库合约定义和特性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314450" y="2209800"/>
            <a:ext cx="4572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理解库合约的基本概念、独特属性及其与普通合约的区别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6953250" y="1905000"/>
            <a:ext cx="3412927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for语法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6953250" y="2209800"/>
            <a:ext cx="4095512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掌握`using for`语法的基本用法、作用域及其优势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352550" y="3200400"/>
            <a:ext cx="3352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内部库和外部库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352550" y="3505200"/>
            <a:ext cx="40233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区分内部库和外部库的特点、适用场景及选择策略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991350" y="3200400"/>
            <a:ext cx="3657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OpenZeppelin库介绍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6991350" y="3505200"/>
            <a:ext cx="3657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了解行业标准库，熟悉其常用组件及应用场景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314450" y="4495800"/>
            <a:ext cx="44005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实际应用示例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1314450" y="4800600"/>
            <a:ext cx="44005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通过代码示例，展示库合约在SafeMath、字符串处理等方面的应用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991350" y="4610100"/>
            <a:ext cx="4114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最佳实践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6991350" y="4914900"/>
            <a:ext cx="49377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学习编写高效、安全和可维护的库合约的最佳实践和注意事项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9057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25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3975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8800"/>
            <a:ext cx="54864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20478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54864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33051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343400"/>
            <a:ext cx="5486400" cy="1257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562475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323975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752600"/>
            <a:ext cx="5486400" cy="419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752600"/>
            <a:ext cx="125224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0640" y="1752600"/>
            <a:ext cx="1862435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3075" y="1752600"/>
            <a:ext cx="2371725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171700"/>
            <a:ext cx="5486400" cy="419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2590800"/>
            <a:ext cx="5486400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3009900"/>
            <a:ext cx="5486400" cy="419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3429000"/>
            <a:ext cx="548640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5829300"/>
            <a:ext cx="11277600" cy="1600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6038850"/>
            <a:ext cx="1905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库合约定义与特性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790575" y="1295400"/>
            <a:ext cx="5486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核心特性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990600" y="2038350"/>
            <a:ext cx="914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无状态性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647700" y="2438400"/>
            <a:ext cx="61264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库合约不能声明状态变量，所有操作必须基于传入的参数，不能存储数据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990600" y="3295650"/>
            <a:ext cx="914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代码复用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647700" y="3695700"/>
            <a:ext cx="61264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提供公共函数供其他合约调用，避免重复编写代码，实现模块化设计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990600" y="4552950"/>
            <a:ext cx="93529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Gas优化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647700" y="4953000"/>
            <a:ext cx="5105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internal函数调用时字节码直接嵌入，避免额外Gas成本；external调用使用DELEGATECALL，比常规外部调用更节省Gas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6553200" y="1295400"/>
            <a:ext cx="5486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与普通合约对比</a:t>
            </a:r>
            <a:endParaRPr lang="en-US" sz="1800" dirty="0"/>
          </a:p>
        </p:txBody>
      </p:sp>
      <p:sp>
        <p:nvSpPr>
          <p:cNvPr id="32" name="Text 9"/>
          <p:cNvSpPr/>
          <p:nvPr/>
        </p:nvSpPr>
        <p:spPr>
          <a:xfrm>
            <a:off x="6362700" y="1752600"/>
            <a:ext cx="125224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特性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7614940" y="1752600"/>
            <a:ext cx="2234922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 (Library)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9477375" y="1752600"/>
            <a:ext cx="284607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普通合约 (Contract)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6362700" y="2171700"/>
            <a:ext cx="125224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状态变量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7614940" y="2171700"/>
            <a:ext cx="1862435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不允许声明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9477375" y="2171700"/>
            <a:ext cx="284607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允许声明，用于存储数据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6362700" y="2590800"/>
            <a:ext cx="125224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继承</a:t>
            </a:r>
            <a:endParaRPr lang="en-US" sz="1050" dirty="0"/>
          </a:p>
        </p:txBody>
      </p:sp>
      <p:sp>
        <p:nvSpPr>
          <p:cNvPr id="39" name="Text 16"/>
          <p:cNvSpPr/>
          <p:nvPr/>
        </p:nvSpPr>
        <p:spPr>
          <a:xfrm>
            <a:off x="7614940" y="2590800"/>
            <a:ext cx="2234922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不能继承其他合约</a:t>
            </a:r>
            <a:endParaRPr lang="en-US" sz="1050" dirty="0"/>
          </a:p>
        </p:txBody>
      </p:sp>
      <p:sp>
        <p:nvSpPr>
          <p:cNvPr id="40" name="Text 17"/>
          <p:cNvSpPr/>
          <p:nvPr/>
        </p:nvSpPr>
        <p:spPr>
          <a:xfrm>
            <a:off x="9477375" y="2590800"/>
            <a:ext cx="2371725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可以继承其他合约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6362700" y="3009900"/>
            <a:ext cx="125224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构造函数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7614940" y="3009900"/>
            <a:ext cx="2234922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不能有构造函数</a:t>
            </a:r>
            <a:endParaRPr lang="en-US" sz="1050" dirty="0"/>
          </a:p>
        </p:txBody>
      </p:sp>
      <p:sp>
        <p:nvSpPr>
          <p:cNvPr id="43" name="Text 20"/>
          <p:cNvSpPr/>
          <p:nvPr/>
        </p:nvSpPr>
        <p:spPr>
          <a:xfrm>
            <a:off x="9477375" y="3009900"/>
            <a:ext cx="2371725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可以有构造函数</a:t>
            </a:r>
            <a:endParaRPr lang="en-US" sz="1050" dirty="0"/>
          </a:p>
        </p:txBody>
      </p:sp>
      <p:sp>
        <p:nvSpPr>
          <p:cNvPr id="44" name="Text 21"/>
          <p:cNvSpPr/>
          <p:nvPr/>
        </p:nvSpPr>
        <p:spPr>
          <a:xfrm>
            <a:off x="6362700" y="3429000"/>
            <a:ext cx="1502688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接收以太币</a:t>
            </a:r>
            <a:endParaRPr lang="en-US" sz="1050" dirty="0"/>
          </a:p>
        </p:txBody>
      </p:sp>
      <p:sp>
        <p:nvSpPr>
          <p:cNvPr id="45" name="Text 22"/>
          <p:cNvSpPr/>
          <p:nvPr/>
        </p:nvSpPr>
        <p:spPr>
          <a:xfrm>
            <a:off x="7614940" y="3429000"/>
            <a:ext cx="1862435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不能接收</a:t>
            </a:r>
            <a:endParaRPr lang="en-US" sz="1050" dirty="0"/>
          </a:p>
        </p:txBody>
      </p:sp>
      <p:sp>
        <p:nvSpPr>
          <p:cNvPr id="46" name="Text 23"/>
          <p:cNvSpPr/>
          <p:nvPr/>
        </p:nvSpPr>
        <p:spPr>
          <a:xfrm>
            <a:off x="9477375" y="3429000"/>
            <a:ext cx="2846070" cy="41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可以有receive函数</a:t>
            </a:r>
            <a:endParaRPr lang="en-US" sz="1050" dirty="0"/>
          </a:p>
        </p:txBody>
      </p:sp>
      <p:sp>
        <p:nvSpPr>
          <p:cNvPr id="47" name="Text 24"/>
          <p:cNvSpPr/>
          <p:nvPr/>
        </p:nvSpPr>
        <p:spPr>
          <a:xfrm>
            <a:off x="876300" y="5981700"/>
            <a:ext cx="14401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简单库合约示例</a:t>
            </a:r>
            <a:endParaRPr lang="en-US" sz="1350" dirty="0"/>
          </a:p>
        </p:txBody>
      </p:sp>
      <p:sp>
        <p:nvSpPr>
          <p:cNvPr id="48" name="Text 25"/>
          <p:cNvSpPr/>
          <p:nvPr/>
        </p:nvSpPr>
        <p:spPr>
          <a:xfrm>
            <a:off x="609600" y="6324600"/>
            <a:ext cx="10972800" cy="952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library MathOperations {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 function add(uint256 a, uint256 b) internal pure returns (uint256) {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  return a + b;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 }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4108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1561505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71" y="8426797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287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71600"/>
            <a:ext cx="54864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6002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590800"/>
            <a:ext cx="5029200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38600"/>
            <a:ext cx="5486400" cy="1714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267200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371600"/>
            <a:ext cx="5486400" cy="85820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6002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362200"/>
            <a:ext cx="5029200" cy="3162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5676900"/>
            <a:ext cx="5029200" cy="190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6181725"/>
            <a:ext cx="5029200" cy="35433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for语法详解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1085850" y="1600200"/>
            <a:ext cx="109728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基本语法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685800" y="2019300"/>
            <a:ext cx="5029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`using for`语法允许将库中的函数附加到任何数据类型上，使其能像该数据类型的成员函数一样被调用。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838200" y="2590800"/>
            <a:ext cx="5029200" cy="4953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using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B;</a:t>
            </a:r>
            <a:endParaRPr lang="en-US" sz="1050" dirty="0"/>
          </a:p>
        </p:txBody>
      </p:sp>
      <p:sp>
        <p:nvSpPr>
          <p:cNvPr id="21" name="Text 4"/>
          <p:cNvSpPr/>
          <p:nvPr/>
        </p:nvSpPr>
        <p:spPr>
          <a:xfrm>
            <a:off x="685800" y="3200400"/>
            <a:ext cx="5029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其中，A是库的名称，B是目标数据类型（可以是具体类型如uint256、address等，也可以是*代表所有类型）。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1057275" y="4267200"/>
            <a:ext cx="13716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作用域规则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704850" y="4686300"/>
            <a:ext cx="6263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合约级别声明</a:t>
            </a: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：在合约内部声明，对整个合约及其所有函数有效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704850" y="4991100"/>
            <a:ext cx="6263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文件级别声明</a:t>
            </a: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：在文件顶部声明，对文件中的所有合约有效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704850" y="5295900"/>
            <a:ext cx="6263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不影响其他合约</a:t>
            </a: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：声明不会影响到其他未声明该语法的合约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819900" y="1600200"/>
            <a:ext cx="164592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代码对比展示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6477000" y="2019300"/>
            <a:ext cx="5029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传统库函数调用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6629400" y="2362200"/>
            <a:ext cx="5029200" cy="31623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MyMathLib.sol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library MyMathLib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function add(uint a, uint b)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pure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(uint)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    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 a + b;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MyContract.sol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contract MyContract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function calculateTraditional(uint x, uint y)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pure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(uint)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    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 MyMathLib.add(x, y);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传统调用方式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6477000" y="5838825"/>
            <a:ext cx="5029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</a:t>
            </a:r>
            <a:r>
              <a:rPr lang="en-US" sz="1500" dirty="0">
                <a:solidFill>
                  <a:srgbClr val="FB923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for</a:t>
            </a: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</a:t>
            </a:r>
            <a:endParaRPr lang="en-US" sz="1500" dirty="0"/>
          </a:p>
        </p:txBody>
      </p:sp>
      <p:sp>
        <p:nvSpPr>
          <p:cNvPr id="30" name="Text 13"/>
          <p:cNvSpPr/>
          <p:nvPr/>
        </p:nvSpPr>
        <p:spPr>
          <a:xfrm>
            <a:off x="6629400" y="6181725"/>
            <a:ext cx="5029200" cy="35433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MyMathLib.sol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library MyMathLib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function add(uint a, uint b)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pure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(uint)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    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 a + b;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MyContract.sol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contract MyContract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using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MyMathLib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uint; 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将MyMathLib附加到uint类型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function calculateWithUsingFor(uint x, uint y)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public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pure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FDBA74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(uint) {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    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 x.add(y);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5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优雅的调用方式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    }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287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71600"/>
            <a:ext cx="5562600" cy="426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609725"/>
            <a:ext cx="247650" cy="285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209800"/>
            <a:ext cx="2286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552700"/>
            <a:ext cx="51054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667000"/>
            <a:ext cx="2286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124200"/>
            <a:ext cx="2286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467100"/>
            <a:ext cx="51054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581400"/>
            <a:ext cx="2286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4038600"/>
            <a:ext cx="2286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381500"/>
            <a:ext cx="51054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495800"/>
            <a:ext cx="2286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371600"/>
            <a:ext cx="5562600" cy="426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609725"/>
            <a:ext cx="285750" cy="285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100" y="2209800"/>
            <a:ext cx="2286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2552700"/>
            <a:ext cx="51054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667000"/>
            <a:ext cx="2286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3124200"/>
            <a:ext cx="2286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467100"/>
            <a:ext cx="51054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3581400"/>
            <a:ext cx="2286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4038600"/>
            <a:ext cx="2286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381500"/>
            <a:ext cx="51054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4495800"/>
            <a:ext cx="2286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6443" y="5905500"/>
            <a:ext cx="914400" cy="3810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0843" y="6057900"/>
            <a:ext cx="609600" cy="76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20443" y="5905500"/>
            <a:ext cx="1309241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6979" y="5905500"/>
            <a:ext cx="9144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1379" y="6057900"/>
            <a:ext cx="609600" cy="762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0979" y="5905500"/>
            <a:ext cx="2104579" cy="3810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内部库与外部库</a:t>
            </a:r>
            <a:endParaRPr lang="en-US" sz="3600" dirty="0"/>
          </a:p>
        </p:txBody>
      </p:sp>
      <p:sp>
        <p:nvSpPr>
          <p:cNvPr id="36" name="Text 1"/>
          <p:cNvSpPr/>
          <p:nvPr/>
        </p:nvSpPr>
        <p:spPr>
          <a:xfrm>
            <a:off x="1047750" y="1619250"/>
            <a:ext cx="82296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</a:t>
            </a:r>
            <a:endParaRPr lang="en-US" sz="1800" dirty="0"/>
          </a:p>
        </p:txBody>
      </p:sp>
      <p:sp>
        <p:nvSpPr>
          <p:cNvPr id="37" name="Text 2"/>
          <p:cNvSpPr/>
          <p:nvPr/>
        </p:nvSpPr>
        <p:spPr>
          <a:xfrm>
            <a:off x="1143000" y="21717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定义：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1676400" y="2171700"/>
            <a:ext cx="161609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函数声明为internal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1143000" y="26289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部署：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1676400" y="2628900"/>
            <a:ext cx="16459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编译时嵌入调用合约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1143000" y="30861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调用：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676400" y="3086100"/>
            <a:ext cx="246763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JUMP指令，类似内部函数调用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1143000" y="3543300"/>
            <a:ext cx="93100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Gas成本：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1995041" y="354330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部署成本高，调用成本低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1143000" y="40005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升级：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1676400" y="4000500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不可升级，需重新部署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1143000" y="4457700"/>
            <a:ext cx="914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适用场景：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1981200" y="4457700"/>
            <a:ext cx="400675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简单、合约私有辅助函数；Gas效率要求高的场景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800850" y="1619250"/>
            <a:ext cx="82296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外部库</a:t>
            </a:r>
            <a:endParaRPr lang="en-US" sz="1800" dirty="0"/>
          </a:p>
        </p:txBody>
      </p:sp>
      <p:sp>
        <p:nvSpPr>
          <p:cNvPr id="50" name="Text 15"/>
          <p:cNvSpPr/>
          <p:nvPr/>
        </p:nvSpPr>
        <p:spPr>
          <a:xfrm>
            <a:off x="6858000" y="21717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定义：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7391400" y="2171700"/>
            <a:ext cx="2400121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函数声明为public或external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858000" y="26289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部署：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7391400" y="2628900"/>
            <a:ext cx="21945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独立部署，拥有自己的地址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858000" y="30861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调用：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7391400" y="3086100"/>
            <a:ext cx="24154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DELEGATECALL或CALL指令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6858000" y="3543300"/>
            <a:ext cx="93100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Gas成本：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7710041" y="354330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部署成本低，调用成本高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858000" y="400050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升级：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7391400" y="400050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可通过代理模式实现升级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6858000" y="4457700"/>
            <a:ext cx="914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适用场景：</a:t>
            </a:r>
            <a:endParaRPr lang="en-US" sz="1200" dirty="0"/>
          </a:p>
        </p:txBody>
      </p:sp>
      <p:sp>
        <p:nvSpPr>
          <p:cNvPr id="61" name="Text 26"/>
          <p:cNvSpPr/>
          <p:nvPr/>
        </p:nvSpPr>
        <p:spPr>
          <a:xfrm>
            <a:off x="7696200" y="4457700"/>
            <a:ext cx="3657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复杂、通用功能模块；需被多合约共享的逻辑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2648843" y="6000750"/>
            <a:ext cx="73152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调用合约</a:t>
            </a:r>
            <a:endParaRPr lang="en-US" sz="1200" dirty="0"/>
          </a:p>
        </p:txBody>
      </p:sp>
      <p:sp>
        <p:nvSpPr>
          <p:cNvPr id="63" name="Text 28"/>
          <p:cNvSpPr/>
          <p:nvPr/>
        </p:nvSpPr>
        <p:spPr>
          <a:xfrm>
            <a:off x="4172843" y="6000750"/>
            <a:ext cx="1205329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 (JUMP)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5634484" y="5981700"/>
            <a:ext cx="15323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200" dirty="0"/>
          </a:p>
        </p:txBody>
      </p:sp>
      <p:sp>
        <p:nvSpPr>
          <p:cNvPr id="65" name="Text 30"/>
          <p:cNvSpPr/>
          <p:nvPr/>
        </p:nvSpPr>
        <p:spPr>
          <a:xfrm>
            <a:off x="6219379" y="6000750"/>
            <a:ext cx="731520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调用合约</a:t>
            </a:r>
            <a:endParaRPr lang="en-US" sz="1200" dirty="0"/>
          </a:p>
        </p:txBody>
      </p:sp>
      <p:sp>
        <p:nvSpPr>
          <p:cNvPr id="66" name="Text 31"/>
          <p:cNvSpPr/>
          <p:nvPr/>
        </p:nvSpPr>
        <p:spPr>
          <a:xfrm>
            <a:off x="7743379" y="6000750"/>
            <a:ext cx="2159734" cy="1809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外部库 (DELEGATECALL)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81240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941040"/>
            <a:ext cx="12192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526685"/>
            <a:ext cx="11430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355595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38400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950" y="2286000"/>
            <a:ext cx="3555950" cy="1600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243840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6301" y="2286000"/>
            <a:ext cx="3556099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8701" y="2438400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038600"/>
            <a:ext cx="3555950" cy="1371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191000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7950" y="4038600"/>
            <a:ext cx="3555950" cy="1371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0350" y="41910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463540"/>
            <a:ext cx="238125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768340"/>
            <a:ext cx="10972800" cy="185610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OpenZeppelin库介绍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609600" y="1524000"/>
            <a:ext cx="10972800" cy="533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OpenZeppelin是一个专注于智能合约安全的开源平台，提供经过社区审计、安全可靠的智能合约标准库，是智能合约开发领域的事实标准之一。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047750" y="2457450"/>
            <a:ext cx="1227296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SafeMath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762000" y="2819400"/>
            <a:ext cx="325115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防止整数上溢和下溢，在Solidity 0.8.0前版本中尤为重要。虽然Solidity 0.8.0及更高版本内置了溢出检查，但了解其原理对理解早期合约仍有帮助。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4784675" y="2457450"/>
            <a:ext cx="927616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Strings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4470350" y="2819400"/>
            <a:ext cx="325115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提供字符串处理功能，例如将uint类型转换为string类型，这在Solidity中并非原生支持。通过使用using for语法可以简化类型转换。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8550176" y="2457450"/>
            <a:ext cx="19679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EnumerableSet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8178701" y="2819400"/>
            <a:ext cx="3251299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实现可枚举的集合数据结构，允许在集合中添加、移除元素并按索引访问，常用于管理白名单或投票列表。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1133475" y="4210050"/>
            <a:ext cx="104423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Address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762000" y="4572000"/>
            <a:ext cx="325115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提供对地址类型进行操作的实用函数，例如检查地址是否为合约、发送以太币等，增强了地址操作的安全性。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4813250" y="4210050"/>
            <a:ext cx="3098423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ERC20/ERC721/ERC1155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4470350" y="4572000"/>
            <a:ext cx="325115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实现代币标准的库，提供了创建符合ERC标准的同质化代币、非同质化代币和多代币合约所需的基础功能。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923925" y="5425440"/>
            <a:ext cx="10972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使用示例</a:t>
            </a:r>
            <a:endParaRPr lang="en-US" sz="1500" dirty="0"/>
          </a:p>
        </p:txBody>
      </p:sp>
      <p:sp>
        <p:nvSpPr>
          <p:cNvPr id="32" name="Text 13"/>
          <p:cNvSpPr/>
          <p:nvPr/>
        </p:nvSpPr>
        <p:spPr>
          <a:xfrm>
            <a:off x="762000" y="5735955"/>
            <a:ext cx="6402070" cy="188087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"@openzeppelin/contracts/utils/Strings.sol";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contract MyContract {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using Strings for uint256;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uint256 public myNumber = 12345;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function getNumberAsString() public view returns (string memory) {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myNumber.toString(); // 直接调用toString()方法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9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900" dirty="0">
                <a:solidFill>
                  <a:srgbClr val="E5E7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238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9571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6537871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268861"/>
            <a:ext cx="68580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实际应用示例</a:t>
            </a:r>
            <a:endParaRPr lang="en-US" sz="3600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09600" y="1503680"/>
            <a:ext cx="4046220" cy="2743200"/>
            <a:chOff x="960" y="5696"/>
            <a:chExt cx="6372" cy="4320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" y="5696"/>
              <a:ext cx="360" cy="480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" y="7376"/>
              <a:ext cx="315" cy="48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0" y="9056"/>
              <a:ext cx="315" cy="480"/>
            </a:xfrm>
            <a:prstGeom prst="rect">
              <a:avLst/>
            </a:prstGeom>
          </p:spPr>
        </p:pic>
        <p:sp>
          <p:nvSpPr>
            <p:cNvPr id="18" name="Text 1"/>
            <p:cNvSpPr/>
            <p:nvPr/>
          </p:nvSpPr>
          <p:spPr>
            <a:xfrm>
              <a:off x="1500" y="5696"/>
              <a:ext cx="4047" cy="4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SafeMath安全数学</a:t>
              </a:r>
              <a:endParaRPr lang="en-US" sz="1800" dirty="0"/>
            </a:p>
          </p:txBody>
        </p:sp>
        <p:sp>
          <p:nvSpPr>
            <p:cNvPr id="19" name="Text 2"/>
            <p:cNvSpPr/>
            <p:nvPr/>
          </p:nvSpPr>
          <p:spPr>
            <a:xfrm>
              <a:off x="1500" y="6296"/>
              <a:ext cx="4860" cy="7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5E7E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防止Solidity早期版本中的整数溢出和下溢漏洞</a:t>
              </a:r>
              <a:endParaRPr lang="en-US" sz="1200" dirty="0"/>
            </a:p>
          </p:txBody>
        </p:sp>
        <p:sp>
          <p:nvSpPr>
            <p:cNvPr id="20" name="Text 3"/>
            <p:cNvSpPr/>
            <p:nvPr/>
          </p:nvSpPr>
          <p:spPr>
            <a:xfrm>
              <a:off x="1455" y="7376"/>
              <a:ext cx="2160" cy="4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字符串处理</a:t>
              </a:r>
              <a:endParaRPr lang="en-US" sz="1800" dirty="0"/>
            </a:p>
          </p:txBody>
        </p:sp>
        <p:sp>
          <p:nvSpPr>
            <p:cNvPr id="21" name="Text 4"/>
            <p:cNvSpPr/>
            <p:nvPr/>
          </p:nvSpPr>
          <p:spPr>
            <a:xfrm>
              <a:off x="1500" y="7976"/>
              <a:ext cx="4860" cy="7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5E7E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使用OpenZeppelin的Strings库进行类型转换</a:t>
              </a:r>
              <a:endParaRPr lang="en-US" sz="1200" dirty="0"/>
            </a:p>
          </p:txBody>
        </p:sp>
        <p:sp>
          <p:nvSpPr>
            <p:cNvPr id="22" name="Text 5"/>
            <p:cNvSpPr/>
            <p:nvPr/>
          </p:nvSpPr>
          <p:spPr>
            <a:xfrm>
              <a:off x="1455" y="9056"/>
              <a:ext cx="1728" cy="4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数组操作</a:t>
              </a:r>
              <a:endParaRPr lang="en-US" sz="1800" dirty="0"/>
            </a:p>
          </p:txBody>
        </p:sp>
        <p:sp>
          <p:nvSpPr>
            <p:cNvPr id="23" name="Text 6"/>
            <p:cNvSpPr/>
            <p:nvPr/>
          </p:nvSpPr>
          <p:spPr>
            <a:xfrm>
              <a:off x="1500" y="9656"/>
              <a:ext cx="5832" cy="36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E5E7EB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通过库函数简化数组的常见操作</a:t>
              </a:r>
              <a:endParaRPr lang="en-US" sz="1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36720" y="375920"/>
            <a:ext cx="7429500" cy="4181475"/>
            <a:chOff x="6720" y="2400"/>
            <a:chExt cx="11700" cy="7081"/>
          </a:xfrm>
        </p:grpSpPr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0" y="2400"/>
              <a:ext cx="11520" cy="708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0" y="2700"/>
              <a:ext cx="300" cy="3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0" y="3180"/>
              <a:ext cx="11040" cy="6165"/>
            </a:xfrm>
            <a:prstGeom prst="rect">
              <a:avLst/>
            </a:prstGeom>
          </p:spPr>
        </p:pic>
        <p:sp>
          <p:nvSpPr>
            <p:cNvPr id="24" name="Text 7"/>
            <p:cNvSpPr/>
            <p:nvPr/>
          </p:nvSpPr>
          <p:spPr>
            <a:xfrm>
              <a:off x="7380" y="2640"/>
              <a:ext cx="11040" cy="4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FDBA74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SafeMath实现</a:t>
              </a:r>
              <a:endParaRPr lang="en-US" sz="1500" dirty="0"/>
            </a:p>
          </p:txBody>
        </p:sp>
        <p:sp>
          <p:nvSpPr>
            <p:cNvPr id="25" name="Text 8"/>
            <p:cNvSpPr/>
            <p:nvPr/>
          </p:nvSpPr>
          <p:spPr>
            <a:xfrm>
              <a:off x="7200" y="3241"/>
              <a:ext cx="9074" cy="624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ibrary SafeMath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function add(uint256 a, uint256 b) internal pure returns (uint256)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uint256 c = a + b;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require(c &gt;= a, "SafeMath: addition overflow");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return c;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function sub(uint256 a, uint256 b) internal pure returns (uint256)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require(b &lt;= a, "SafeMath: subtraction underflow");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return a - b;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contract MyContract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using SafeMath for uint256;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uint256 public balance;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function deposit(uint256 amount) public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balance = balance.add(amount); // 安全的加法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}</a:t>
              </a:r>
              <a:endParaRPr lang="en-US" sz="9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236720" y="4667250"/>
            <a:ext cx="7410450" cy="3295650"/>
            <a:chOff x="6720" y="10500"/>
            <a:chExt cx="11670" cy="5190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20" y="10500"/>
              <a:ext cx="11520" cy="5071"/>
            </a:xfrm>
            <a:prstGeom prst="rect">
              <a:avLst/>
            </a:prstGeom>
          </p:spPr>
        </p:pic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0" y="10800"/>
              <a:ext cx="270" cy="300"/>
            </a:xfrm>
            <a:prstGeom prst="rect">
              <a:avLst/>
            </a:prstGeom>
          </p:spPr>
        </p:pic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60" y="11280"/>
              <a:ext cx="11040" cy="3832"/>
            </a:xfrm>
            <a:prstGeom prst="rect">
              <a:avLst/>
            </a:prstGeom>
          </p:spPr>
        </p:pic>
        <p:sp>
          <p:nvSpPr>
            <p:cNvPr id="26" name="Text 9"/>
            <p:cNvSpPr/>
            <p:nvPr/>
          </p:nvSpPr>
          <p:spPr>
            <a:xfrm>
              <a:off x="7350" y="10740"/>
              <a:ext cx="11040" cy="4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FDBA74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字符串处理</a:t>
              </a:r>
              <a:endParaRPr lang="en-US" sz="1500" dirty="0"/>
            </a:p>
          </p:txBody>
        </p:sp>
        <p:sp>
          <p:nvSpPr>
            <p:cNvPr id="27" name="Text 10"/>
            <p:cNvSpPr/>
            <p:nvPr/>
          </p:nvSpPr>
          <p:spPr>
            <a:xfrm>
              <a:off x="7200" y="11550"/>
              <a:ext cx="10208" cy="414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import "@openzeppelin/contracts/utils/Strings.sol";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contract MyContract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using Strings for uint256;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uint256 public myNumber = 12345;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function getNumberAsString() public view returns (string memory)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return myNumber.toString(); // 直接调用toString()方法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function addressToString(address _addr) public pure returns (string memory) {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    return Strings.toHexString(_addr); // 转换地址为十六进制字符串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    }</a:t>
              </a:r>
              <a:endParaRPr lang="en-US" sz="900" dirty="0"/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900" dirty="0">
                  <a:solidFill>
                    <a:srgbClr val="E5E7EB"/>
                  </a:solidFill>
                  <a:latin typeface="ui-monospace" pitchFamily="34" charset="0"/>
                  <a:ea typeface="ui-monospace" pitchFamily="34" charset="-122"/>
                  <a:cs typeface="ui-monospace" pitchFamily="34" charset="-120"/>
                </a:rPr>
                <a:t>}</a:t>
              </a:r>
              <a:endParaRPr lang="en-US" sz="9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5240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114800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057400"/>
            <a:ext cx="68580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800600"/>
            <a:ext cx="10668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24000"/>
            <a:ext cx="53721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6764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875" y="1781175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524000"/>
            <a:ext cx="53721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6764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288" y="1781175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743200"/>
            <a:ext cx="5372100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28956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875" y="3000375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743200"/>
            <a:ext cx="5372100" cy="990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28956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3000375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962400"/>
            <a:ext cx="5372100" cy="990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1148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4875" y="4219575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962400"/>
            <a:ext cx="5372100" cy="990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411480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05575" y="4219575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181600"/>
            <a:ext cx="109728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5334000"/>
            <a:ext cx="476250" cy="4762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4875" y="5438775"/>
            <a:ext cx="190500" cy="2667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库合约最佳实践</a:t>
            </a:r>
            <a:endParaRPr lang="en-US" sz="3600" dirty="0"/>
          </a:p>
        </p:txBody>
      </p:sp>
      <p:sp>
        <p:nvSpPr>
          <p:cNvPr id="31" name="Text 1"/>
          <p:cNvSpPr/>
          <p:nvPr/>
        </p:nvSpPr>
        <p:spPr>
          <a:xfrm>
            <a:off x="1390650" y="1676400"/>
            <a:ext cx="4438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保持库的无状态性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90650" y="19812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库合约不应声明状态变量。所有数据操作应通过调用合约的存储进行，确保库的纯粹性。</a:t>
            </a:r>
            <a:endParaRPr lang="en-US" sz="1050" dirty="0"/>
          </a:p>
        </p:txBody>
      </p:sp>
      <p:sp>
        <p:nvSpPr>
          <p:cNvPr id="33" name="Text 3"/>
          <p:cNvSpPr/>
          <p:nvPr/>
        </p:nvSpPr>
        <p:spPr>
          <a:xfrm>
            <a:off x="6991350" y="1676400"/>
            <a:ext cx="53263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函数应为纯函数或视图函数</a:t>
            </a:r>
            <a:endParaRPr lang="en-US" sz="1500" dirty="0"/>
          </a:p>
        </p:txBody>
      </p:sp>
      <p:sp>
        <p:nvSpPr>
          <p:cNvPr id="34" name="Text 4"/>
          <p:cNvSpPr/>
          <p:nvPr/>
        </p:nvSpPr>
        <p:spPr>
          <a:xfrm>
            <a:off x="6991350" y="19812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库中的函数应尽可能设计为pure（不读取也不修改状态）或view（只读取不修改状态）类型，降低Gas成本。</a:t>
            </a:r>
            <a:endParaRPr lang="en-US" sz="1050" dirty="0"/>
          </a:p>
        </p:txBody>
      </p:sp>
      <p:sp>
        <p:nvSpPr>
          <p:cNvPr id="35" name="Text 5"/>
          <p:cNvSpPr/>
          <p:nvPr/>
        </p:nvSpPr>
        <p:spPr>
          <a:xfrm>
            <a:off x="1390650" y="2895600"/>
            <a:ext cx="4438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优先使用内部库</a:t>
            </a:r>
            <a:endParaRPr lang="en-US" sz="1500" dirty="0"/>
          </a:p>
        </p:txBody>
      </p:sp>
      <p:sp>
        <p:nvSpPr>
          <p:cNvPr id="36" name="Text 6"/>
          <p:cNvSpPr/>
          <p:nvPr/>
        </p:nvSpPr>
        <p:spPr>
          <a:xfrm>
            <a:off x="1390650" y="32004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对于仅供合约内部使用的辅助函数，优先考虑使用内部库。内部库的函数调用通过JUMP指令实现，Gas成本较低。</a:t>
            </a:r>
            <a:endParaRPr lang="en-US" sz="1050" dirty="0"/>
          </a:p>
        </p:txBody>
      </p:sp>
      <p:sp>
        <p:nvSpPr>
          <p:cNvPr id="37" name="Text 7"/>
          <p:cNvSpPr/>
          <p:nvPr/>
        </p:nvSpPr>
        <p:spPr>
          <a:xfrm>
            <a:off x="6991350" y="2895600"/>
            <a:ext cx="4438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谨慎处理存储指针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6991350" y="32004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当库函数需要操作调用合约的存储时，必须谨慎处理存储指针。不当的存储操作可能导致数据损坏或安全漏洞。</a:t>
            </a:r>
            <a:endParaRPr lang="en-US" sz="1050" dirty="0"/>
          </a:p>
        </p:txBody>
      </p:sp>
      <p:sp>
        <p:nvSpPr>
          <p:cNvPr id="39" name="Text 9"/>
          <p:cNvSpPr/>
          <p:nvPr/>
        </p:nvSpPr>
        <p:spPr>
          <a:xfrm>
            <a:off x="1390650" y="4114800"/>
            <a:ext cx="4438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充分测试</a:t>
            </a:r>
            <a:endParaRPr lang="en-US" sz="1500" dirty="0"/>
          </a:p>
        </p:txBody>
      </p:sp>
      <p:sp>
        <p:nvSpPr>
          <p:cNvPr id="40" name="Text 10"/>
          <p:cNvSpPr/>
          <p:nvPr/>
        </p:nvSpPr>
        <p:spPr>
          <a:xfrm>
            <a:off x="1390650" y="44196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对库合约进行全面的单元测试和集成测试至关重要。由于库代码会被多个合约复用，其缺陷可能影响所有依赖合约。</a:t>
            </a:r>
            <a:endParaRPr lang="en-US" sz="1050" dirty="0"/>
          </a:p>
        </p:txBody>
      </p:sp>
      <p:sp>
        <p:nvSpPr>
          <p:cNvPr id="41" name="Text 11"/>
          <p:cNvSpPr/>
          <p:nvPr/>
        </p:nvSpPr>
        <p:spPr>
          <a:xfrm>
            <a:off x="6991350" y="4114800"/>
            <a:ext cx="4438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使用成熟的开源库</a:t>
            </a:r>
            <a:endParaRPr lang="en-US" sz="1500" dirty="0"/>
          </a:p>
        </p:txBody>
      </p:sp>
      <p:sp>
        <p:nvSpPr>
          <p:cNvPr id="42" name="Text 12"/>
          <p:cNvSpPr/>
          <p:nvPr/>
        </p:nvSpPr>
        <p:spPr>
          <a:xfrm>
            <a:off x="6991350" y="4419600"/>
            <a:ext cx="44386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优先使用经过社区审计和广泛验证的成熟开源库，例如OpenZeppelin。这些库具有更高的安全性和可靠性。</a:t>
            </a:r>
            <a:endParaRPr lang="en-US" sz="1050" dirty="0"/>
          </a:p>
        </p:txBody>
      </p:sp>
      <p:sp>
        <p:nvSpPr>
          <p:cNvPr id="43" name="Text 13"/>
          <p:cNvSpPr/>
          <p:nvPr/>
        </p:nvSpPr>
        <p:spPr>
          <a:xfrm>
            <a:off x="1390650" y="5334000"/>
            <a:ext cx="93345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明确函数职责</a:t>
            </a:r>
            <a:endParaRPr lang="en-US" sz="1500" dirty="0"/>
          </a:p>
        </p:txBody>
      </p:sp>
      <p:sp>
        <p:nvSpPr>
          <p:cNvPr id="44" name="Text 14"/>
          <p:cNvSpPr/>
          <p:nvPr/>
        </p:nvSpPr>
        <p:spPr>
          <a:xfrm>
            <a:off x="1390650" y="5638800"/>
            <a:ext cx="11201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每个库函数都应具有单一、明确的职责。避免创建功能过于庞大或职责不清的函数。清晰的职责划分有助于提高代码的可读性、可维护性，并方便测试和复用。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020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01911"/>
            <a:ext cx="1219200" cy="1266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6012061"/>
            <a:ext cx="914400" cy="9429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006030"/>
            <a:ext cx="857250" cy="7048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014121"/>
            <a:ext cx="1219200" cy="1266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1219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24000"/>
            <a:ext cx="5372100" cy="2667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743075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438400"/>
            <a:ext cx="49911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524000"/>
            <a:ext cx="5372100" cy="2667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743075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438400"/>
            <a:ext cx="49911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19600"/>
            <a:ext cx="5372100" cy="3429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4638675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562600"/>
            <a:ext cx="4991100" cy="1295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419600"/>
            <a:ext cx="5372100" cy="3429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63867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5334000"/>
            <a:ext cx="4991100" cy="2247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8077200"/>
            <a:ext cx="10972800" cy="1333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8296275"/>
            <a:ext cx="171450" cy="2286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常见错误与注意事项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114425" y="1733550"/>
            <a:ext cx="2057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在库中声明状态变量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800100" y="2133600"/>
            <a:ext cx="5989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库合约不能声明状态变量，因为它们是无状态的。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914400" y="2438400"/>
            <a:ext cx="4991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错误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library MyErrorLib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uint256 public myValue; </a:t>
            </a: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❌ 库不能有状态变量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6800850" y="1733550"/>
            <a:ext cx="16002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忘记链接外部库</a:t>
            </a:r>
            <a:endParaRPr lang="en-US" sz="1500" dirty="0"/>
          </a:p>
        </p:txBody>
      </p:sp>
      <p:sp>
        <p:nvSpPr>
          <p:cNvPr id="28" name="Text 5"/>
          <p:cNvSpPr/>
          <p:nvPr/>
        </p:nvSpPr>
        <p:spPr>
          <a:xfrm>
            <a:off x="6400800" y="2133600"/>
            <a:ext cx="5989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使用外部库时，未在部署时正确链接会导致调用失败。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6515100" y="2438400"/>
            <a:ext cx="4991100" cy="1485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错误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contract MyContract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function callExternalLib() public pure returns (string memory)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  // ❌ 如果 MyExternalLib 未链接，此调用将失败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}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1143000" y="4629150"/>
            <a:ext cx="2057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错误地修改存储指针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800100" y="5029200"/>
            <a:ext cx="49911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库函数通过DELEGATECALL执行时，错误处理存储指针可能导致数据损坏。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914400" y="5562600"/>
            <a:ext cx="4991100" cy="1295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错误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library StorageManipulator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function corruptStorage(uint256 _newValue) internal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  // ❌ 直接操作存储槽位可能导致数据损坏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}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6743700" y="4629150"/>
            <a:ext cx="275266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`using for`的类型不匹配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6400800" y="5029200"/>
            <a:ext cx="5989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`using for`语法要求库函数的操作对象类型与指定类型匹配。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6515100" y="5334000"/>
            <a:ext cx="4991100" cy="2247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错误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library MathLib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function addOne(uint256 a) internal pure returns (uint256)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  return a + 1;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}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contract MyContract {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  using MathLib for address; </a:t>
            </a:r>
            <a:r>
              <a:rPr lang="en-US" sz="1050" dirty="0">
                <a:solidFill>
                  <a:srgbClr val="F87171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// ❌ 类型不匹配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
</a:t>
            </a:r>
            <a:r>
              <a:rPr lang="en-US" sz="1050" dirty="0">
                <a:solidFill>
                  <a:srgbClr val="D1D5DB"/>
                </a:solidFill>
                <a:latin typeface="Arial" panose="020B0704020202020204" pitchFamily="34" charset="0"/>
                <a:ea typeface="Arial" panose="020B0704020202020204" pitchFamily="34" charset="-122"/>
                <a:cs typeface="Arial" panose="020B0704020202020204" pitchFamily="34" charset="-120"/>
              </a:rPr>
              <a:t>}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1085850" y="8286750"/>
            <a:ext cx="914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注意事项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819150" y="8686800"/>
            <a:ext cx="6492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库合约不能声明状态变量，也不能接收以太币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191250" y="8686800"/>
            <a:ext cx="6492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内部库的函数通过JUMP指令调用，Gas成本较低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819150" y="8991600"/>
            <a:ext cx="6492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外部库通过DELEGATECALL调用，可被多个合约共享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6191250" y="8991600"/>
            <a:ext cx="6492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确保对存储布局有清晰的理解，谨慎处理存储操作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5783</Words>
  <Application>WPS 表格</Application>
  <PresentationFormat>On-screen Show (16:9)</PresentationFormat>
  <Paragraphs>393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Arial</vt:lpstr>
      <vt:lpstr>Arial</vt:lpstr>
      <vt:lpstr>ui-sans-serif</vt:lpstr>
      <vt:lpstr>苹方-简</vt:lpstr>
      <vt:lpstr>ui-sans-serif</vt:lpstr>
      <vt:lpstr>ui-sans-serif</vt:lpstr>
      <vt:lpstr>ui-monospace</vt:lpstr>
      <vt:lpstr>ui-monospace</vt:lpstr>
      <vt:lpstr>ui-monospace</vt:lpstr>
      <vt:lpstr>Consolas</vt:lpstr>
      <vt:lpstr>Consolas</vt:lpstr>
      <vt:lpstr>Consolas</vt:lpstr>
      <vt:lpstr>Calibri</vt:lpstr>
      <vt:lpstr>Helvetica Neue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Apple Color Emoji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wu  远</cp:lastModifiedBy>
  <cp:revision>38</cp:revision>
  <dcterms:created xsi:type="dcterms:W3CDTF">2025-12-25T13:10:58Z</dcterms:created>
  <dcterms:modified xsi:type="dcterms:W3CDTF">2025-12-25T13:10:58Z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2583E958A1222DCBFA2414697881E8B7_42</vt:lpwstr>
  </property>
  <property fmtid="{D5CDD505-2E9C-101B-9397-08002B2CF9AE}" pid="3" name="KSOProductBuildVer">
    <vt:lpwstr>2052-6.4.0.8550</vt:lpwstr>
  </property>
</Properties>
</file>